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6" r:id="rId18"/>
    <p:sldId id="288" r:id="rId19"/>
    <p:sldId id="289" r:id="rId20"/>
    <p:sldId id="275" r:id="rId21"/>
    <p:sldId id="274" r:id="rId22"/>
    <p:sldId id="292" r:id="rId23"/>
    <p:sldId id="293" r:id="rId24"/>
    <p:sldId id="294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501D-582F-4B87-883F-897877156703}" type="datetimeFigureOut">
              <a:rPr lang="ru-RU" smtClean="0"/>
              <a:t>08.12.2010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3F2A-DF9D-4A9F-ACE9-14FA069C888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501D-582F-4B87-883F-897877156703}" type="datetimeFigureOut">
              <a:rPr lang="ru-RU" smtClean="0"/>
              <a:t>08.12.2010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3F2A-DF9D-4A9F-ACE9-14FA069C8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501D-582F-4B87-883F-897877156703}" type="datetimeFigureOut">
              <a:rPr lang="ru-RU" smtClean="0"/>
              <a:t>08.12.2010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3F2A-DF9D-4A9F-ACE9-14FA069C8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501D-582F-4B87-883F-897877156703}" type="datetimeFigureOut">
              <a:rPr lang="ru-RU" smtClean="0"/>
              <a:t>08.12.2010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3F2A-DF9D-4A9F-ACE9-14FA069C88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501D-582F-4B87-883F-897877156703}" type="datetimeFigureOut">
              <a:rPr lang="ru-RU" smtClean="0"/>
              <a:t>08.12.2010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3F2A-DF9D-4A9F-ACE9-14FA069C8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501D-582F-4B87-883F-897877156703}" type="datetimeFigureOut">
              <a:rPr lang="ru-RU" smtClean="0"/>
              <a:t>08.12.2010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3F2A-DF9D-4A9F-ACE9-14FA069C8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501D-582F-4B87-883F-897877156703}" type="datetimeFigureOut">
              <a:rPr lang="ru-RU" smtClean="0"/>
              <a:t>08.12.2010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3F2A-DF9D-4A9F-ACE9-14FA069C8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501D-582F-4B87-883F-897877156703}" type="datetimeFigureOut">
              <a:rPr lang="ru-RU" smtClean="0"/>
              <a:t>08.12.2010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3F2A-DF9D-4A9F-ACE9-14FA069C8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501D-582F-4B87-883F-897877156703}" type="datetimeFigureOut">
              <a:rPr lang="ru-RU" smtClean="0"/>
              <a:t>08.12.2010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3F2A-DF9D-4A9F-ACE9-14FA069C8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501D-582F-4B87-883F-897877156703}" type="datetimeFigureOut">
              <a:rPr lang="ru-RU" smtClean="0"/>
              <a:t>08.12.2010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3F2A-DF9D-4A9F-ACE9-14FA069C8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501D-582F-4B87-883F-897877156703}" type="datetimeFigureOut">
              <a:rPr lang="ru-RU" smtClean="0"/>
              <a:t>08.12.2010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E3F2A-DF9D-4A9F-ACE9-14FA069C8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FFB2501D-582F-4B87-883F-897877156703}" type="datetimeFigureOut">
              <a:rPr lang="ru-RU" smtClean="0"/>
              <a:t>08.12.2010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901E3F2A-DF9D-4A9F-ACE9-14FA069C888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Докладчик: </a:t>
            </a:r>
            <a:r>
              <a:rPr lang="ru-RU" dirty="0" err="1" smtClean="0"/>
              <a:t>Самунь</a:t>
            </a:r>
            <a:r>
              <a:rPr lang="ru-RU" dirty="0" smtClean="0"/>
              <a:t> Виктор, МГКН-1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Библиотека метапрограммирования </a:t>
            </a:r>
            <a:r>
              <a:rPr lang="en-US" dirty="0" smtClean="0"/>
              <a:t>boost::MPL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71600" y="6309320"/>
            <a:ext cx="64008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Екатеринбург, 2010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07504" y="51562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Уральский Государственный Университет им. </a:t>
            </a:r>
            <a:r>
              <a:rPr lang="ru-RU" dirty="0" err="1" smtClean="0"/>
              <a:t>А.М.Горького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15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Boost::MPL</a:t>
            </a:r>
            <a:r>
              <a:rPr lang="ru-RU" dirty="0" smtClean="0"/>
              <a:t> - компоненты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Последовательности (</a:t>
            </a:r>
            <a:r>
              <a:rPr lang="en-US" dirty="0" smtClean="0"/>
              <a:t>sequences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ru-RU" dirty="0" smtClean="0"/>
              <a:t>Итераторы </a:t>
            </a:r>
            <a:r>
              <a:rPr lang="en-US" dirty="0" smtClean="0"/>
              <a:t>(iterators)</a:t>
            </a:r>
          </a:p>
          <a:p>
            <a:r>
              <a:rPr lang="ru-RU" dirty="0" smtClean="0"/>
              <a:t>Алгоритмы </a:t>
            </a:r>
            <a:r>
              <a:rPr lang="en-US" dirty="0" smtClean="0"/>
              <a:t>(algorithms)</a:t>
            </a:r>
          </a:p>
          <a:p>
            <a:r>
              <a:rPr lang="ru-RU" dirty="0" err="1" smtClean="0"/>
              <a:t>Метафункции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metafunctions</a:t>
            </a:r>
            <a:r>
              <a:rPr lang="en-US" dirty="0" smtClean="0"/>
              <a:t>)</a:t>
            </a:r>
          </a:p>
          <a:p>
            <a:r>
              <a:rPr lang="ru-RU" dirty="0" smtClean="0"/>
              <a:t>Типы данных </a:t>
            </a:r>
            <a:r>
              <a:rPr lang="en-US" dirty="0" smtClean="0"/>
              <a:t>(</a:t>
            </a:r>
            <a:r>
              <a:rPr lang="en-US" dirty="0" err="1" smtClean="0"/>
              <a:t>datatypes</a:t>
            </a:r>
            <a:r>
              <a:rPr lang="en-US" dirty="0" smtClean="0"/>
              <a:t>)</a:t>
            </a:r>
            <a:endParaRPr lang="ru-RU" dirty="0" smtClean="0"/>
          </a:p>
          <a:p>
            <a:r>
              <a:rPr lang="ru-RU" dirty="0" smtClean="0"/>
              <a:t>Макросы </a:t>
            </a:r>
            <a:r>
              <a:rPr lang="en-US" dirty="0" smtClean="0"/>
              <a:t>(macros)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817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Sequences</a:t>
            </a:r>
            <a:r>
              <a:rPr lang="ru-RU" dirty="0" smtClean="0"/>
              <a:t> - концепты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Forward</a:t>
            </a:r>
          </a:p>
          <a:p>
            <a:r>
              <a:rPr lang="en-US" dirty="0" smtClean="0"/>
              <a:t>Bidirectional</a:t>
            </a:r>
          </a:p>
          <a:p>
            <a:r>
              <a:rPr lang="en-US" dirty="0" smtClean="0"/>
              <a:t>Random access</a:t>
            </a:r>
          </a:p>
          <a:p>
            <a:r>
              <a:rPr lang="en-US" dirty="0" smtClean="0"/>
              <a:t>Extensible</a:t>
            </a:r>
          </a:p>
          <a:p>
            <a:r>
              <a:rPr lang="en-US" dirty="0" smtClean="0"/>
              <a:t>Front extensible</a:t>
            </a:r>
          </a:p>
          <a:p>
            <a:r>
              <a:rPr lang="en-US" dirty="0" smtClean="0"/>
              <a:t>Back extensible</a:t>
            </a:r>
          </a:p>
          <a:p>
            <a:r>
              <a:rPr lang="en-US" dirty="0" smtClean="0"/>
              <a:t>Associative</a:t>
            </a:r>
          </a:p>
          <a:p>
            <a:r>
              <a:rPr lang="en-US" dirty="0" smtClean="0"/>
              <a:t>Extensible associative</a:t>
            </a:r>
          </a:p>
          <a:p>
            <a:r>
              <a:rPr lang="en-US" dirty="0" smtClean="0"/>
              <a:t>Integral</a:t>
            </a:r>
          </a:p>
          <a:p>
            <a:r>
              <a:rPr lang="en-US" dirty="0" err="1" smtClean="0"/>
              <a:t>Variadic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8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Sequences</a:t>
            </a:r>
            <a:r>
              <a:rPr lang="ru-RU" dirty="0" smtClean="0"/>
              <a:t> - классы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::vector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::list</a:t>
            </a:r>
            <a:endParaRPr lang="ru-RU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deque</a:t>
            </a:r>
            <a:endParaRPr lang="en-US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</a:t>
            </a: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::set</a:t>
            </a:r>
            <a:endParaRPr lang="ru-RU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::map</a:t>
            </a:r>
            <a:endParaRPr lang="ru-RU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range_c</a:t>
            </a:r>
            <a:endParaRPr lang="ru-RU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</a:t>
            </a: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vector_c</a:t>
            </a:r>
            <a:endParaRPr lang="ru-RU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list_c</a:t>
            </a:r>
            <a:endParaRPr lang="ru-RU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</a:t>
            </a: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set_c</a:t>
            </a:r>
            <a:endParaRPr lang="ru-RU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endParaRPr lang="ru-RU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67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Sequences - </a:t>
            </a:r>
            <a:r>
              <a:rPr lang="ru-RU" dirty="0" smtClean="0"/>
              <a:t>представления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empty_sequence</a:t>
            </a:r>
            <a:endParaRPr lang="en-US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filter_view</a:t>
            </a:r>
            <a:endParaRPr lang="en-US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iterator_range</a:t>
            </a:r>
            <a:endParaRPr lang="en-US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joint_view</a:t>
            </a:r>
            <a:endParaRPr lang="en-US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single_view</a:t>
            </a:r>
            <a:endParaRPr lang="en-US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transform_view</a:t>
            </a:r>
            <a:endParaRPr lang="en-US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zip_view</a:t>
            </a:r>
            <a:endParaRPr lang="en-US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53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использования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&lt;boost/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/vector.hpp&gt;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&lt;boost/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/vector_c.hpp&gt;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&lt;boost/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/transform_view.hpp&gt;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&lt;boost/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/zip_view.hpp&gt;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&lt;boost/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/unpack_args.hpp&gt;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using namespace boost::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typedef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vector_c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, 1, 2, 3, 4, 5&gt; v1;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typedef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vector_c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, 5, 4, 3, 2, 1&gt; v2;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typedef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vector_c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, 1, 1, 1, 1, 1&gt; v3;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typedef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transform_view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zip_view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&lt; vector &lt;v1, v2, v3&gt; &gt;,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unpack_args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&lt; plus &lt;_1, _2, _3&gt; 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&gt; sum;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663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Iterators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Forward iterator</a:t>
            </a:r>
          </a:p>
          <a:p>
            <a:r>
              <a:rPr lang="en-US" dirty="0" smtClean="0"/>
              <a:t>Bidirectional iterator</a:t>
            </a:r>
          </a:p>
          <a:p>
            <a:r>
              <a:rPr lang="en-US" dirty="0" smtClean="0"/>
              <a:t>Random-access iterator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59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Iterators - </a:t>
            </a:r>
            <a:r>
              <a:rPr lang="ru-RU" dirty="0" err="1" smtClean="0"/>
              <a:t>метафункции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::advance</a:t>
            </a: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::distance</a:t>
            </a:r>
            <a:endParaRPr lang="en-US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::next</a:t>
            </a:r>
            <a:endParaRPr lang="en-US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::prior</a:t>
            </a:r>
            <a:endParaRPr lang="en-US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deref</a:t>
            </a:r>
            <a:endParaRPr lang="en-US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boost::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iterator_category</a:t>
            </a:r>
            <a:endParaRPr lang="en-US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78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r>
              <a:rPr lang="ru-RU" dirty="0" smtClean="0"/>
              <a:t> – Виды и представители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Вставка элементов в последовательности</a:t>
            </a:r>
            <a:br>
              <a:rPr lang="ru-RU" dirty="0" smtClean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back_inserter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front_inserter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inserter</a:t>
            </a:r>
          </a:p>
          <a:p>
            <a:r>
              <a:rPr lang="ru-RU" dirty="0"/>
              <a:t>Алгоритмы перебора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fold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iter_fold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reverse_fold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reverse_iter_fold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accumulate</a:t>
            </a:r>
            <a:endParaRPr lang="ru-RU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endParaRPr lang="ru-RU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63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r>
              <a:rPr lang="ru-RU" dirty="0" smtClean="0"/>
              <a:t> – Виды и представители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Алгоритмы запроса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find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find_if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contains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count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count_if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lower_bound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upper_bound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min_element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max_element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equal</a:t>
            </a:r>
          </a:p>
        </p:txBody>
      </p:sp>
    </p:spTree>
    <p:extLst>
      <p:ext uri="{BB962C8B-B14F-4D97-AF65-F5344CB8AC3E}">
        <p14:creationId xmlns:p14="http://schemas.microsoft.com/office/powerpoint/2010/main" val="359063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Алгоритмы трансформации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copy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copy_if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transform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replace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replace_if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remove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remove_if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unique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partition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stable_partition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sort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800600" y="1844824"/>
            <a:ext cx="3733800" cy="387017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reverse_copy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reverse_copy_if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reverse_transform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reverse_replace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reverse_replace_if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reverse_remove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reverse_remove_if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reverse_unique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reverse_partition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reverse_stable_partition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reverse_sort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r>
              <a:rPr lang="ru-RU" dirty="0" smtClean="0"/>
              <a:t> – Виды и представители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42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ru-RU" dirty="0" err="1" smtClean="0"/>
              <a:t>метапрограммирование</a:t>
            </a:r>
            <a:r>
              <a:rPr lang="ru-RU" dirty="0" smtClean="0"/>
              <a:t>?</a:t>
            </a:r>
          </a:p>
          <a:p>
            <a:r>
              <a:rPr lang="ru-RU" dirty="0" smtClean="0"/>
              <a:t>Простые примеры</a:t>
            </a:r>
          </a:p>
          <a:p>
            <a:r>
              <a:rPr lang="ru-RU" dirty="0" smtClean="0"/>
              <a:t>Существующие библиотеки (С++)</a:t>
            </a:r>
          </a:p>
          <a:p>
            <a:r>
              <a:rPr lang="ru-RU" dirty="0" smtClean="0"/>
              <a:t>Обзор </a:t>
            </a:r>
            <a:r>
              <a:rPr lang="en-US" dirty="0" smtClean="0"/>
              <a:t>boost::</a:t>
            </a:r>
            <a:r>
              <a:rPr lang="en-US" dirty="0" err="1" smtClean="0"/>
              <a:t>mpl</a:t>
            </a:r>
            <a:endParaRPr lang="ru-RU" dirty="0" smtClean="0"/>
          </a:p>
          <a:p>
            <a:r>
              <a:rPr lang="ru-RU" dirty="0" smtClean="0"/>
              <a:t>Область использования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74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Algorithms - </a:t>
            </a:r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&lt;boost/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/vector.hpp&gt;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&lt;boost/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/accumulate.hpp&gt;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&lt;boost/type_traits.hpp&gt;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using namespace boost;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using namespace boost::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typedef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vector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&lt;</a:t>
            </a:r>
            <a:endParaRPr lang="ru-RU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Consolas" pitchFamily="49" charset="0"/>
                <a:cs typeface="Consolas" pitchFamily="49" charset="0"/>
              </a:rPr>
              <a:t> </a:t>
            </a:r>
            <a:r>
              <a:rPr lang="ru-RU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long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, float, short, double, float, long, long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double</a:t>
            </a:r>
            <a:endParaRPr lang="ru-RU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Consolas" pitchFamily="49" charset="0"/>
                <a:cs typeface="Consolas" pitchFamily="49" charset="0"/>
              </a:rPr>
              <a:t>&gt; types;</a:t>
            </a:r>
            <a:endParaRPr lang="ru-RU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typedef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accumulate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types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,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_ &lt;0&gt;,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if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_ &lt;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is_float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&lt;_2&gt;, next &lt;_1&gt;, _1&gt;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&gt;::type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number_of_floats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Metafunctions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Выбор типа</a:t>
            </a:r>
            <a:br>
              <a:rPr lang="ru-RU" dirty="0" smtClean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if_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if_c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eval_if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eval_if_c</a:t>
            </a:r>
            <a:endParaRPr lang="ru-RU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ru-RU" dirty="0" smtClean="0"/>
              <a:t>Композиторы и </a:t>
            </a:r>
            <a:r>
              <a:rPr lang="ru-RU" dirty="0" err="1" smtClean="0"/>
              <a:t>связыватели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placeholders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lambda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bind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quote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arg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protect</a:t>
            </a:r>
            <a:endParaRPr lang="ru-RU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50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Metafunctions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Арифметические </a:t>
            </a:r>
            <a:r>
              <a:rPr lang="ru-RU" dirty="0" smtClean="0"/>
              <a:t>операции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plus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minus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times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divides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modulus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negate</a:t>
            </a:r>
            <a:endParaRPr lang="ru-RU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ru-RU" dirty="0" smtClean="0"/>
              <a:t>Сравнения</a:t>
            </a:r>
            <a:r>
              <a:rPr lang="ru-RU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ru-RU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less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less_equal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greater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greater_equal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equal_to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not_equal_to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7794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Metafunctions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Логические операции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and_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or_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not_</a:t>
            </a:r>
            <a:endParaRPr lang="ru-RU" dirty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ru-RU" dirty="0" smtClean="0"/>
              <a:t>Битовые операции</a:t>
            </a:r>
            <a:r>
              <a:rPr lang="ru-RU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ru-RU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bitand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_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bitor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_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bitxor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_</a:t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shift_left</a:t>
            </a:r>
            <a: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</a:br>
            <a:r>
              <a:rPr lang="en-US" dirty="0" err="1" smtClean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shift_right</a:t>
            </a:r>
            <a:endParaRPr lang="en-US" dirty="0" smtClean="0">
              <a:solidFill>
                <a:srgbClr val="FFFF0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88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Metafunctions</a:t>
            </a:r>
            <a:r>
              <a:rPr lang="en-US" dirty="0" smtClean="0"/>
              <a:t> - </a:t>
            </a:r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&lt;boost/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/apply.hpp&gt;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&lt;boost/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/lambda.hpp&gt;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&lt;boost/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/placeholders.hpp&gt;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&lt;boost/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/int.hpp&gt;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using namespace boost::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mpl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template &lt;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typename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a,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typename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b&gt;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struct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int_plus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: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_ &lt;(a::value + b::value)&gt; { };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typedef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lambda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int_plus</a:t>
            </a: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&lt; _1,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_ &lt;42&gt; &gt; &gt;::type f;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typedef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bind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quote2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</a:t>
            </a:r>
            <a:r>
              <a:rPr lang="en-US" dirty="0" err="1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int_plus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&gt;, _1,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_ &lt;42&gt; &gt; g;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typedef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f::</a:t>
            </a: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apply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_ &lt;42&gt; &gt;::type res1;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typedef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g::</a:t>
            </a:r>
            <a:r>
              <a:rPr lang="en-US" dirty="0">
                <a:solidFill>
                  <a:srgbClr val="FFFF00"/>
                </a:solidFill>
                <a:latin typeface="Consolas" pitchFamily="49" charset="0"/>
                <a:cs typeface="Consolas" pitchFamily="49" charset="0"/>
              </a:rPr>
              <a:t>apply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_ &lt;42&gt; &gt;::type res2;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316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использования</a:t>
            </a:r>
            <a:r>
              <a:rPr lang="en-US" dirty="0" smtClean="0"/>
              <a:t> (FSM)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971" y="2052413"/>
            <a:ext cx="3820058" cy="3210373"/>
          </a:xfrm>
        </p:spPr>
      </p:pic>
    </p:spTree>
    <p:extLst>
      <p:ext uri="{BB962C8B-B14F-4D97-AF65-F5344CB8AC3E}">
        <p14:creationId xmlns:p14="http://schemas.microsoft.com/office/powerpoint/2010/main" val="339708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Метапрограммирование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Метапрограммирование – создание программ, генерирующих другие программы в процессе своей работы.</a:t>
            </a:r>
          </a:p>
          <a:p>
            <a:pPr marL="0" indent="0">
              <a:buNone/>
            </a:pPr>
            <a:r>
              <a:rPr lang="ru-RU" dirty="0" smtClean="0"/>
              <a:t>Метапрограмма – программа, «работающая» с программой.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731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метапрограммы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expression : term</a:t>
            </a:r>
          </a:p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           | expression '+' term { $$ = $1 + $3; }</a:t>
            </a:r>
          </a:p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           | expression '-' term { $$ = $1 - $3; }</a:t>
            </a:r>
          </a:p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           ;</a:t>
            </a:r>
          </a:p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term : factor</a:t>
            </a:r>
          </a:p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     | term '*' factor { $$ = $1 * $3; }</a:t>
            </a:r>
          </a:p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     | term '/' factor { $$ = $1 / $3; }</a:t>
            </a:r>
          </a:p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     ;</a:t>
            </a:r>
          </a:p>
          <a:p>
            <a:pPr marL="0" indent="0">
              <a:buNone/>
            </a:pPr>
            <a:endParaRPr lang="en-US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factor : INTEGER</a:t>
            </a:r>
          </a:p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       | group</a:t>
            </a:r>
          </a:p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       ;</a:t>
            </a:r>
          </a:p>
          <a:p>
            <a:pPr marL="0" indent="0">
              <a:buNone/>
            </a:pPr>
            <a:endParaRPr lang="en-US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group : '(' expression ')'</a:t>
            </a:r>
          </a:p>
          <a:p>
            <a:pPr marL="0" indent="0"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      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5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Метапрограммирование в </a:t>
            </a:r>
            <a:r>
              <a:rPr lang="en-US" dirty="0" smtClean="0"/>
              <a:t>C++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Простые примеры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 numCol="1">
            <a:normAutofit fontScale="85000" lnSpcReduction="10000"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#include &lt;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iostream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template &lt;unsigned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n, unsigned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p&gt;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struct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_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div_loop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static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const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bool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value = (n % p != 0) &amp;&amp; _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div_loop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&lt;n, p - 1&gt;::value;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Consolas" pitchFamily="49" charset="0"/>
                <a:cs typeface="Consolas" pitchFamily="49" charset="0"/>
              </a:rPr>
              <a:t>};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template &lt;unsigned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n&gt;</a:t>
            </a:r>
            <a:r>
              <a:rPr lang="ru-RU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struct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_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div_loop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&lt;n, 1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&gt;</a:t>
            </a:r>
            <a:endParaRPr lang="ru-RU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Consolas" pitchFamily="49" charset="0"/>
                <a:cs typeface="Consolas" pitchFamily="49" charset="0"/>
              </a:rPr>
              <a:t> </a:t>
            </a:r>
            <a:r>
              <a:rPr lang="ru-RU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{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static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const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bool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value = 1; };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template &lt;unsigned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n&gt;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struct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is_prime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{ static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const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bool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value = _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div_loop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&lt;n, n - 1&gt;::value; };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template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&lt;&gt;</a:t>
            </a:r>
            <a:r>
              <a:rPr lang="ru-RU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struct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is_prime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&lt;1&gt; { static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const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bool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value = false; };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main (void) 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std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cout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&lt;&lt;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is_prime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1</a:t>
            </a:r>
            <a:r>
              <a:rPr lang="ru-RU" dirty="0" smtClean="0">
                <a:latin typeface="Consolas" pitchFamily="49" charset="0"/>
                <a:cs typeface="Consolas" pitchFamily="49" charset="0"/>
              </a:rPr>
              <a:t>00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&gt;::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value &lt;&lt;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std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endl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return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onsolas" pitchFamily="49" charset="0"/>
                <a:cs typeface="Consolas" pitchFamily="49" charset="0"/>
              </a:rPr>
              <a:t>}</a:t>
            </a:r>
            <a:endParaRPr lang="ru-RU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97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Метапрограммирование в </a:t>
            </a:r>
            <a:r>
              <a:rPr lang="en-US" dirty="0"/>
              <a:t>C++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Простые примеры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template &lt;unsigned __int64 N&gt;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struct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binary 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static unsigned __int64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const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value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=</a:t>
            </a:r>
            <a:endParaRPr lang="ru-RU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Consolas" pitchFamily="49" charset="0"/>
                <a:cs typeface="Consolas" pitchFamily="49" charset="0"/>
              </a:rPr>
              <a:t> </a:t>
            </a:r>
            <a:r>
              <a:rPr lang="ru-RU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binary&lt;N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/ 10&gt;::value &lt;&lt; 1 | N % 10;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Consolas" pitchFamily="49" charset="0"/>
                <a:cs typeface="Consolas" pitchFamily="49" charset="0"/>
              </a:rPr>
              <a:t>};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template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&lt;&gt;</a:t>
            </a:r>
            <a:r>
              <a:rPr lang="ru-RU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struct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binary &lt;0&gt; 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static unsigned __int64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const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value = 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onsolas" pitchFamily="49" charset="0"/>
                <a:cs typeface="Consolas" pitchFamily="49" charset="0"/>
              </a:rPr>
              <a:t>};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main (void) {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std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cout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&lt;&lt; binary &lt;11111011010&gt;::value &lt;&lt; 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std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::</a:t>
            </a:r>
            <a:r>
              <a:rPr lang="en-US" dirty="0" err="1">
                <a:latin typeface="Consolas" pitchFamily="49" charset="0"/>
                <a:cs typeface="Consolas" pitchFamily="49" charset="0"/>
              </a:rPr>
              <a:t>endl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return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0" indent="0">
              <a:buNone/>
            </a:pPr>
            <a:endParaRPr lang="ru-RU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26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метапрограммирования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ru-RU" dirty="0" smtClean="0"/>
              <a:t>Вычисления времени компиляции</a:t>
            </a:r>
          </a:p>
          <a:p>
            <a:pPr lvl="1"/>
            <a:r>
              <a:rPr lang="en-US" dirty="0" smtClean="0"/>
              <a:t>Compile-time</a:t>
            </a:r>
            <a:r>
              <a:rPr lang="ru-RU" dirty="0" smtClean="0"/>
              <a:t> проверки</a:t>
            </a:r>
          </a:p>
          <a:p>
            <a:pPr lvl="1"/>
            <a:r>
              <a:rPr lang="ru-RU" dirty="0" smtClean="0"/>
              <a:t>Ускорение работы программы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Иногда получается более понятный код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Обеспечение большой гибкости программы</a:t>
            </a:r>
          </a:p>
        </p:txBody>
      </p:sp>
    </p:spTree>
    <p:extLst>
      <p:ext uri="{BB962C8B-B14F-4D97-AF65-F5344CB8AC3E}">
        <p14:creationId xmlns:p14="http://schemas.microsoft.com/office/powerpoint/2010/main" val="246790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библиотеки метапрограммирования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ru-RU" dirty="0" smtClean="0"/>
              <a:t>Качество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Возможность использования</a:t>
            </a:r>
          </a:p>
          <a:p>
            <a:pPr>
              <a:buFont typeface="+mj-lt"/>
              <a:buAutoNum type="arabicPeriod"/>
            </a:pPr>
            <a:r>
              <a:rPr lang="ru-RU" dirty="0" err="1" smtClean="0"/>
              <a:t>Портабельность</a:t>
            </a:r>
            <a:endParaRPr lang="ru-RU" dirty="0" smtClean="0"/>
          </a:p>
          <a:p>
            <a:pPr>
              <a:buFont typeface="+mj-lt"/>
              <a:buAutoNum type="arabicPeriod"/>
            </a:pPr>
            <a:r>
              <a:rPr lang="en-US" dirty="0" smtClean="0"/>
              <a:t>Fun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ru-RU" dirty="0" smtClean="0">
              <a:sym typeface="Wingdings" pitchFamily="2" charset="2"/>
            </a:endParaRPr>
          </a:p>
          <a:p>
            <a:pPr>
              <a:buFont typeface="+mj-lt"/>
              <a:buAutoNum type="arabicPeriod"/>
            </a:pPr>
            <a:r>
              <a:rPr lang="ru-RU" dirty="0" smtClean="0">
                <a:sym typeface="Wingdings" pitchFamily="2" charset="2"/>
              </a:rPr>
              <a:t>Скорость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6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Библиотеки метапрограммирования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Loki</a:t>
            </a:r>
            <a:r>
              <a:rPr lang="ru-RU" dirty="0" smtClean="0"/>
              <a:t>, 2001 г. (</a:t>
            </a:r>
            <a:r>
              <a:rPr lang="en-US" dirty="0"/>
              <a:t>Andrei </a:t>
            </a:r>
            <a:r>
              <a:rPr lang="en-US" dirty="0" err="1"/>
              <a:t>Alexandrescu</a:t>
            </a:r>
            <a:r>
              <a:rPr lang="ru-RU" dirty="0" smtClean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sz="1400" dirty="0" smtClean="0"/>
              <a:t>Modern C++ Design: Generic Programming and Design </a:t>
            </a:r>
            <a:endParaRPr lang="en-US" sz="1400" dirty="0"/>
          </a:p>
          <a:p>
            <a:pPr>
              <a:buFont typeface="+mj-lt"/>
              <a:buAutoNum type="arabicPeriod"/>
            </a:pPr>
            <a:r>
              <a:rPr lang="en-US" dirty="0" smtClean="0"/>
              <a:t>boost::</a:t>
            </a:r>
            <a:r>
              <a:rPr lang="en-US" dirty="0" err="1" smtClean="0"/>
              <a:t>mpl</a:t>
            </a:r>
            <a:r>
              <a:rPr lang="en-US" dirty="0" smtClean="0"/>
              <a:t>,  2000-2004 </a:t>
            </a:r>
            <a:r>
              <a:rPr lang="ru-RU" dirty="0" err="1" smtClean="0"/>
              <a:t>г.г</a:t>
            </a:r>
            <a:r>
              <a:rPr lang="ru-RU" dirty="0" smtClean="0"/>
              <a:t>. (</a:t>
            </a:r>
            <a:r>
              <a:rPr lang="en-US" dirty="0"/>
              <a:t>David Abrahams, Aleksey </a:t>
            </a:r>
            <a:r>
              <a:rPr lang="en-US" dirty="0" err="1"/>
              <a:t>Gurtovoy</a:t>
            </a:r>
            <a:r>
              <a:rPr lang="ru-RU" dirty="0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/>
              <a:t>C++ Template </a:t>
            </a:r>
            <a:r>
              <a:rPr lang="en-US" sz="1400" dirty="0" err="1"/>
              <a:t>Metaprogramming</a:t>
            </a:r>
            <a:r>
              <a:rPr lang="en-US" sz="1400" dirty="0"/>
              <a:t>: Concepts, Tools, and Techniques from Boost and </a:t>
            </a:r>
            <a:r>
              <a:rPr lang="en-US" sz="1400" dirty="0" smtClean="0"/>
              <a:t>Beyond</a:t>
            </a:r>
          </a:p>
          <a:p>
            <a:pPr>
              <a:buFont typeface="+mj-lt"/>
              <a:buAutoNum type="arabicPeriod"/>
            </a:pPr>
            <a:r>
              <a:rPr lang="ru-RU" dirty="0" smtClean="0">
                <a:solidFill>
                  <a:srgbClr val="FFFF00"/>
                </a:solidFill>
              </a:rPr>
              <a:t>Встроенная в </a:t>
            </a:r>
            <a:r>
              <a:rPr lang="en-US" dirty="0" smtClean="0">
                <a:solidFill>
                  <a:srgbClr val="FFFF00"/>
                </a:solidFill>
              </a:rPr>
              <a:t>C++0x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71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1282</TotalTime>
  <Words>940</Words>
  <Application>Microsoft Office PowerPoint</Application>
  <PresentationFormat>Экран (4:3)</PresentationFormat>
  <Paragraphs>194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Горизонт</vt:lpstr>
      <vt:lpstr>Библиотека метапрограммирования boost::MPL</vt:lpstr>
      <vt:lpstr>План</vt:lpstr>
      <vt:lpstr>Метапрограммирование</vt:lpstr>
      <vt:lpstr>Пример метапрограммы</vt:lpstr>
      <vt:lpstr>Метапрограммирование в C++ Простые примеры</vt:lpstr>
      <vt:lpstr>Метапрограммирование в C++ Простые примеры</vt:lpstr>
      <vt:lpstr>Цели метапрограммирования</vt:lpstr>
      <vt:lpstr>Задачи библиотеки метапрограммирования</vt:lpstr>
      <vt:lpstr>Библиотеки метапрограммирования</vt:lpstr>
      <vt:lpstr>Boost::MPL - компоненты</vt:lpstr>
      <vt:lpstr>Sequences - концепты</vt:lpstr>
      <vt:lpstr>Sequences - классы</vt:lpstr>
      <vt:lpstr>Sequences - представления</vt:lpstr>
      <vt:lpstr>Пример использования</vt:lpstr>
      <vt:lpstr>Iterators</vt:lpstr>
      <vt:lpstr>Iterators - метафункции</vt:lpstr>
      <vt:lpstr>Algorithms – Виды и представители</vt:lpstr>
      <vt:lpstr>Algorithms – Виды и представители</vt:lpstr>
      <vt:lpstr>Algorithms – Виды и представители</vt:lpstr>
      <vt:lpstr>Algorithms - пример</vt:lpstr>
      <vt:lpstr>Metafunctions</vt:lpstr>
      <vt:lpstr>Metafunctions</vt:lpstr>
      <vt:lpstr>Metafunctions</vt:lpstr>
      <vt:lpstr>Metafunctions - пример</vt:lpstr>
      <vt:lpstr>Пример использования (FSM)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</dc:creator>
  <cp:lastModifiedBy>Виктор</cp:lastModifiedBy>
  <cp:revision>44</cp:revision>
  <dcterms:created xsi:type="dcterms:W3CDTF">2010-12-08T07:43:01Z</dcterms:created>
  <dcterms:modified xsi:type="dcterms:W3CDTF">2010-12-09T06:37:02Z</dcterms:modified>
</cp:coreProperties>
</file>